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17" r:id="rId2"/>
  </p:sldMasterIdLst>
  <p:notesMasterIdLst>
    <p:notesMasterId r:id="rId22"/>
  </p:notesMasterIdLst>
  <p:sldIdLst>
    <p:sldId id="259" r:id="rId3"/>
    <p:sldId id="287" r:id="rId4"/>
    <p:sldId id="272" r:id="rId5"/>
    <p:sldId id="273" r:id="rId6"/>
    <p:sldId id="274" r:id="rId7"/>
    <p:sldId id="275" r:id="rId8"/>
    <p:sldId id="276" r:id="rId9"/>
    <p:sldId id="277" r:id="rId10"/>
    <p:sldId id="289" r:id="rId11"/>
    <p:sldId id="278" r:id="rId12"/>
    <p:sldId id="285" r:id="rId13"/>
    <p:sldId id="279" r:id="rId14"/>
    <p:sldId id="286" r:id="rId15"/>
    <p:sldId id="280" r:id="rId16"/>
    <p:sldId id="281" r:id="rId17"/>
    <p:sldId id="282" r:id="rId18"/>
    <p:sldId id="284" r:id="rId19"/>
    <p:sldId id="288" r:id="rId20"/>
    <p:sldId id="2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F0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44" autoAdjust="0"/>
    <p:restoredTop sz="82650" autoAdjust="0"/>
  </p:normalViewPr>
  <p:slideViewPr>
    <p:cSldViewPr snapToGrid="0">
      <p:cViewPr varScale="1">
        <p:scale>
          <a:sx n="58" d="100"/>
          <a:sy n="58" d="100"/>
        </p:scale>
        <p:origin x="800" y="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297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6AB7D-C95D-43CF-B069-AEC6C09825F3}" type="datetimeFigureOut">
              <a:rPr lang="en-AU" smtClean="0"/>
              <a:t>31/10/2017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BC467-5149-4808-952E-0F7AEA87A7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9197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8158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6783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Ensemble process done</a:t>
            </a:r>
            <a:r>
              <a:rPr lang="en-US" baseline="0" dirty="0" smtClean="0"/>
              <a:t> to remove/reduce bias. Since know little about the distribution of the negative samples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6646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73439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5264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85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6972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2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793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3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78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0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untdown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rgbClr val="D9D9D9"/>
          </a:solidFill>
        </p:spPr>
        <p:txBody>
          <a:bodyPr/>
          <a:lstStyle>
            <a:lvl1pPr marL="0" indent="0" algn="ctr">
              <a:buNone/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3364603" y="2165202"/>
            <a:ext cx="4929186" cy="2180492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1">
                <a:solidFill>
                  <a:srgbClr val="F2F2F2"/>
                </a:solidFill>
                <a:latin typeface="Tw Cen MT" panose="020B0602020104020603" pitchFamily="34" charset="0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9pPr>
          </a:lstStyle>
          <a:p>
            <a:pPr lvl="0"/>
            <a:endParaRPr lang="en-US" dirty="0"/>
          </a:p>
        </p:txBody>
      </p:sp>
      <p:sp>
        <p:nvSpPr>
          <p:cNvPr id="44" name="Instructions"/>
          <p:cNvSpPr/>
          <p:nvPr userDrawn="1"/>
        </p:nvSpPr>
        <p:spPr>
          <a:xfrm>
            <a:off x="12401958" y="10886"/>
            <a:ext cx="1853340" cy="68471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Edit the text with your own short phrases. 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To change the sample image, select the picture and delete it. Now click the Pictures icon in the placeholder to insert your own image.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If you need to put the text placeholder back on top after you change the picture, click the Reset button (Home tab, Slides, Reset).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The animation is already done for you; just copy and paste the slide into your existing presentation.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aseline="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Sample picture courtesy of Bill Staples.</a:t>
            </a:r>
            <a:endParaRPr lang="en-US" sz="1500" dirty="0">
              <a:solidFill>
                <a:prstClr val="white">
                  <a:lumMod val="50000"/>
                </a:prstClr>
              </a:solidFill>
              <a:latin typeface="Calibri Light" panose="020F03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910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0" grpId="0" build="p">
        <p:tmplLst>
          <p:tmpl lvl="1">
            <p:tnLst>
              <p:par>
                <p:cTn presetID="42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58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46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4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5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28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C1D2CFB4-8C93-493A-A22A-78FF85776547}"/>
              </a:ext>
            </a:extLst>
          </p:cNvPr>
          <p:cNvSpPr/>
          <p:nvPr userDrawn="1"/>
        </p:nvSpPr>
        <p:spPr>
          <a:xfrm>
            <a:off x="12401958" y="10886"/>
            <a:ext cx="1853340" cy="68471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Edit the text with your own short phrases. 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The animation is already done for you; just copy and paste the slide into your existing presentation. </a:t>
            </a:r>
          </a:p>
        </p:txBody>
      </p:sp>
    </p:spTree>
    <p:extLst>
      <p:ext uri="{BB962C8B-B14F-4D97-AF65-F5344CB8AC3E}">
        <p14:creationId xmlns:p14="http://schemas.microsoft.com/office/powerpoint/2010/main" val="27951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80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B9691-14E4-4296-B339-16B50C06F128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39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9" r:id="rId2"/>
    <p:sldLayoutId id="2147484020" r:id="rId3"/>
    <p:sldLayoutId id="2147484021" r:id="rId4"/>
    <p:sldLayoutId id="2147484022" r:id="rId5"/>
    <p:sldLayoutId id="2147484023" r:id="rId6"/>
    <p:sldLayoutId id="2147484024" r:id="rId7"/>
    <p:sldLayoutId id="2147484025" r:id="rId8"/>
    <p:sldLayoutId id="2147484026" r:id="rId9"/>
    <p:sldLayoutId id="2147484027" r:id="rId10"/>
    <p:sldLayoutId id="2147484028" r:id="rId11"/>
    <p:sldLayoutId id="2147484029" r:id="rId12"/>
    <p:sldLayoutId id="2147484030" r:id="rId13"/>
    <p:sldLayoutId id="2147484031" r:id="rId14"/>
    <p:sldLayoutId id="2147484032" r:id="rId15"/>
    <p:sldLayoutId id="2147484033" r:id="rId16"/>
    <p:sldLayoutId id="2147484034" r:id="rId17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xmlns="" id="{6CD900C7-665E-4F3D-8C64-41067B4535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07" b="8107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13" name="图片 13">
            <a:extLst>
              <a:ext uri="{FF2B5EF4-FFF2-40B4-BE49-F238E27FC236}">
                <a16:creationId xmlns:a16="http://schemas.microsoft.com/office/drawing/2014/main" xmlns="" id="{CB4796A2-227E-4651-91E1-121210EA6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31" y="145774"/>
            <a:ext cx="2201086" cy="76116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773DBE43-C12B-4DC4-9438-F64B4DBE8845}"/>
              </a:ext>
            </a:extLst>
          </p:cNvPr>
          <p:cNvSpPr/>
          <p:nvPr/>
        </p:nvSpPr>
        <p:spPr>
          <a:xfrm>
            <a:off x="9329078" y="0"/>
            <a:ext cx="2650886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1"/>
            <a:r>
              <a:rPr lang="en-US" altLang="zh-CN" sz="3200" b="1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Group 16</a:t>
            </a:r>
            <a:endParaRPr lang="zh-CN" altLang="en-US" sz="3200" b="1" dirty="0">
              <a:solidFill>
                <a:srgbClr val="FFFFFF"/>
              </a:solidFill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B48C62E7-EF94-4109-8EE1-1632532C46F6}"/>
              </a:ext>
            </a:extLst>
          </p:cNvPr>
          <p:cNvSpPr/>
          <p:nvPr/>
        </p:nvSpPr>
        <p:spPr>
          <a:xfrm>
            <a:off x="9289095" y="518901"/>
            <a:ext cx="36568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Nagib Shah   (nsha9343)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Ling Qi          (liqi6811)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Young Choi  (ycho8487)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Xinan Ma     (xima3772)</a:t>
            </a:r>
            <a:endParaRPr lang="zh-CN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7951304" y="3101007"/>
            <a:ext cx="4240696" cy="1469973"/>
          </a:xfrm>
          <a:noFill/>
          <a:ln>
            <a:noFill/>
          </a:ln>
          <a:scene3d>
            <a:camera prst="orthographicFront">
              <a:rot lat="0" lon="21299999" rev="0"/>
            </a:camera>
            <a:lightRig rig="threePt" dir="t"/>
          </a:scene3d>
        </p:spPr>
        <p:txBody>
          <a:bodyPr>
            <a:noAutofit/>
          </a:bodyPr>
          <a:lstStyle/>
          <a:p>
            <a:pPr lvl="0"/>
            <a:r>
              <a:rPr lang="en-GB" sz="3600" dirty="0"/>
              <a:t>P</a:t>
            </a:r>
            <a:r>
              <a:rPr lang="en-GB" sz="3600" dirty="0" smtClean="0"/>
              <a:t>redicting </a:t>
            </a:r>
            <a:r>
              <a:rPr lang="en-GB" sz="3600" dirty="0"/>
              <a:t>N</a:t>
            </a:r>
            <a:r>
              <a:rPr lang="en-GB" sz="3600" dirty="0" smtClean="0"/>
              <a:t>ovel Kinase-Substrates </a:t>
            </a:r>
            <a:endParaRPr lang="en-US" sz="3600" dirty="0">
              <a:solidFill>
                <a:srgbClr val="FFFFFF"/>
              </a:solidFill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103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028180" cy="1320800"/>
          </a:xfrm>
        </p:spPr>
        <p:txBody>
          <a:bodyPr/>
          <a:lstStyle/>
          <a:p>
            <a:r>
              <a:rPr lang="en-AU" dirty="0" smtClean="0"/>
              <a:t>PHASE I: POSITIVE UNLABELLED LEARNING</a:t>
            </a:r>
            <a:endParaRPr lang="en-AU" dirty="0"/>
          </a:p>
        </p:txBody>
      </p:sp>
      <p:sp>
        <p:nvSpPr>
          <p:cNvPr id="3" name="Oval 2"/>
          <p:cNvSpPr/>
          <p:nvPr/>
        </p:nvSpPr>
        <p:spPr>
          <a:xfrm>
            <a:off x="3074477" y="3626070"/>
            <a:ext cx="1247694" cy="462012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22 known </a:t>
            </a:r>
            <a:r>
              <a:rPr lang="en-AU" sz="1200" dirty="0" err="1" smtClean="0"/>
              <a:t>Akt</a:t>
            </a:r>
            <a:endParaRPr lang="en-AU" sz="1200" dirty="0"/>
          </a:p>
        </p:txBody>
      </p:sp>
      <p:sp>
        <p:nvSpPr>
          <p:cNvPr id="4" name="TextBox 3"/>
          <p:cNvSpPr txBox="1"/>
          <p:nvPr/>
        </p:nvSpPr>
        <p:spPr>
          <a:xfrm>
            <a:off x="801859" y="1307049"/>
            <a:ext cx="39142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Problems we need to solve are: </a:t>
            </a:r>
          </a:p>
          <a:p>
            <a:pPr marL="342900" indent="-342900">
              <a:buAutoNum type="arabicParenR"/>
            </a:pPr>
            <a:r>
              <a:rPr lang="en-AU" dirty="0" smtClean="0"/>
              <a:t>Class Imbalance</a:t>
            </a:r>
          </a:p>
          <a:p>
            <a:pPr marL="342900" indent="-342900">
              <a:buAutoNum type="arabicParenR"/>
            </a:pPr>
            <a:r>
              <a:rPr lang="en-AU" dirty="0" smtClean="0"/>
              <a:t>Semi-supervised learning</a:t>
            </a:r>
          </a:p>
          <a:p>
            <a:pPr marL="342900" indent="-342900">
              <a:buAutoNum type="arabicParenR"/>
            </a:pPr>
            <a:r>
              <a:rPr lang="en-AU" dirty="0" smtClean="0"/>
              <a:t>Adaptive sampling </a:t>
            </a:r>
            <a:endParaRPr lang="en-AU" dirty="0"/>
          </a:p>
        </p:txBody>
      </p:sp>
      <p:sp>
        <p:nvSpPr>
          <p:cNvPr id="5" name="Oval 4"/>
          <p:cNvSpPr/>
          <p:nvPr/>
        </p:nvSpPr>
        <p:spPr>
          <a:xfrm>
            <a:off x="1141240" y="2596608"/>
            <a:ext cx="1467993" cy="68295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>
                <a:solidFill>
                  <a:srgbClr val="FF0000"/>
                </a:solidFill>
              </a:rPr>
              <a:t>12k + unlabelled data</a:t>
            </a:r>
            <a:endParaRPr lang="en-AU" sz="1200" dirty="0">
              <a:solidFill>
                <a:srgbClr val="FF000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234673" y="3673163"/>
            <a:ext cx="1247694" cy="4620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Randomly select 22</a:t>
            </a:r>
            <a:endParaRPr lang="en-AU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801859" y="4597187"/>
            <a:ext cx="41953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- We built model.</a:t>
            </a:r>
          </a:p>
          <a:p>
            <a:r>
              <a:rPr lang="en-AU" dirty="0" smtClean="0"/>
              <a:t>- Predicted full data set.</a:t>
            </a:r>
          </a:p>
          <a:p>
            <a:r>
              <a:rPr lang="en-AU" dirty="0" smtClean="0"/>
              <a:t>- Saved the results.</a:t>
            </a:r>
          </a:p>
          <a:p>
            <a:r>
              <a:rPr lang="en-AU" dirty="0" smtClean="0"/>
              <a:t>- Iterated the sample process 1000  times (Bagging) </a:t>
            </a:r>
          </a:p>
          <a:p>
            <a:r>
              <a:rPr lang="en-AU" dirty="0" smtClean="0"/>
              <a:t>- Ensemble Average technique to calculate final probability percentage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854104" y="4422056"/>
            <a:ext cx="1839804" cy="183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976" y="1733297"/>
            <a:ext cx="4445228" cy="21930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9862" y="3937990"/>
            <a:ext cx="4445228" cy="254121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453359" y="1290729"/>
            <a:ext cx="1500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Phase I result:</a:t>
            </a:r>
            <a:endParaRPr lang="en-AU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693688" y="4074434"/>
            <a:ext cx="0" cy="343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853884" y="4135175"/>
            <a:ext cx="0" cy="296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853884" y="3305057"/>
            <a:ext cx="0" cy="321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148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 THERE BE LIGHT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415" y="1497261"/>
            <a:ext cx="6829425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888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PHASE II: FINAL PREDICTIONS</a:t>
            </a:r>
            <a:endParaRPr lang="en-AU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795" y="1817890"/>
            <a:ext cx="3954780" cy="39509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76245" y="1466096"/>
            <a:ext cx="211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err="1" smtClean="0"/>
              <a:t>Akt</a:t>
            </a:r>
            <a:r>
              <a:rPr lang="en-AU" dirty="0" smtClean="0"/>
              <a:t> probability value</a:t>
            </a:r>
            <a:endParaRPr lang="en-AU" dirty="0"/>
          </a:p>
        </p:txBody>
      </p:sp>
      <p:sp>
        <p:nvSpPr>
          <p:cNvPr id="17" name="TextBox 16"/>
          <p:cNvSpPr txBox="1"/>
          <p:nvPr/>
        </p:nvSpPr>
        <p:spPr>
          <a:xfrm>
            <a:off x="3446212" y="2203550"/>
            <a:ext cx="437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 smtClean="0"/>
              <a:t>40</a:t>
            </a:r>
            <a:r>
              <a:rPr lang="en-AU" sz="1200" dirty="0" smtClean="0"/>
              <a:t>%</a:t>
            </a:r>
            <a:endParaRPr lang="en-AU" sz="1200" dirty="0"/>
          </a:p>
        </p:txBody>
      </p:sp>
      <p:sp>
        <p:nvSpPr>
          <p:cNvPr id="18" name="Oval 17"/>
          <p:cNvSpPr/>
          <p:nvPr/>
        </p:nvSpPr>
        <p:spPr>
          <a:xfrm>
            <a:off x="1401539" y="2851586"/>
            <a:ext cx="1247694" cy="462012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22 known </a:t>
            </a:r>
            <a:r>
              <a:rPr lang="en-AU" sz="1200" dirty="0" err="1" smtClean="0"/>
              <a:t>Akt</a:t>
            </a:r>
            <a:endParaRPr lang="en-AU" sz="1200" dirty="0"/>
          </a:p>
        </p:txBody>
      </p:sp>
      <p:sp>
        <p:nvSpPr>
          <p:cNvPr id="19" name="Oval 18"/>
          <p:cNvSpPr/>
          <p:nvPr/>
        </p:nvSpPr>
        <p:spPr>
          <a:xfrm>
            <a:off x="3355717" y="2809203"/>
            <a:ext cx="1247694" cy="4620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Randomly select 22 </a:t>
            </a:r>
            <a:endParaRPr lang="en-AU" sz="1200" dirty="0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3808689" y="2367741"/>
            <a:ext cx="1062996" cy="5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025386" y="3579691"/>
            <a:ext cx="19541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809479" y="3642212"/>
            <a:ext cx="4572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Tx/>
              <a:buChar char="-"/>
            </a:pPr>
            <a:r>
              <a:rPr lang="en-AU" dirty="0" smtClean="0"/>
              <a:t>We picked 22 from smaller highly probable negative subset generated from Phase I </a:t>
            </a:r>
          </a:p>
          <a:p>
            <a:pPr marL="285750" indent="-285750">
              <a:buFontTx/>
              <a:buChar char="-"/>
            </a:pPr>
            <a:r>
              <a:rPr lang="en-AU" dirty="0" smtClean="0"/>
              <a:t>Build model</a:t>
            </a:r>
          </a:p>
          <a:p>
            <a:pPr marL="285750" indent="-285750">
              <a:buFontTx/>
              <a:buChar char="-"/>
            </a:pPr>
            <a:r>
              <a:rPr lang="en-AU" dirty="0" smtClean="0"/>
              <a:t>Predict </a:t>
            </a:r>
            <a:r>
              <a:rPr lang="en-AU" dirty="0"/>
              <a:t>full data </a:t>
            </a:r>
            <a:r>
              <a:rPr lang="en-AU" dirty="0" smtClean="0"/>
              <a:t>set</a:t>
            </a:r>
          </a:p>
          <a:p>
            <a:pPr marL="285750" indent="-285750">
              <a:buFontTx/>
              <a:buChar char="-"/>
            </a:pPr>
            <a:r>
              <a:rPr lang="en-AU" dirty="0" smtClean="0"/>
              <a:t>Save </a:t>
            </a:r>
            <a:r>
              <a:rPr lang="en-AU" dirty="0"/>
              <a:t>the </a:t>
            </a:r>
            <a:r>
              <a:rPr lang="en-AU" dirty="0" smtClean="0"/>
              <a:t>result</a:t>
            </a:r>
          </a:p>
          <a:p>
            <a:pPr marL="285750" indent="-285750">
              <a:buFontTx/>
              <a:buChar char="-"/>
            </a:pPr>
            <a:r>
              <a:rPr lang="en-AU" dirty="0" smtClean="0"/>
              <a:t>Iterate </a:t>
            </a:r>
            <a:r>
              <a:rPr lang="en-AU" dirty="0"/>
              <a:t>the sample process </a:t>
            </a:r>
            <a:r>
              <a:rPr lang="en-AU" dirty="0" smtClean="0"/>
              <a:t>600 times.</a:t>
            </a:r>
          </a:p>
          <a:p>
            <a:pPr marL="285750" indent="-285750">
              <a:buFontTx/>
              <a:buChar char="-"/>
            </a:pPr>
            <a:r>
              <a:rPr lang="en-AU" dirty="0" smtClean="0"/>
              <a:t>Ensemble Average technique to calculate final probability percentage</a:t>
            </a:r>
          </a:p>
          <a:p>
            <a:endParaRPr lang="en-AU" dirty="0"/>
          </a:p>
          <a:p>
            <a:r>
              <a:rPr lang="en-AU" sz="1600" i="1" dirty="0" err="1" smtClean="0"/>
              <a:t>mTOR</a:t>
            </a:r>
            <a:r>
              <a:rPr lang="en-AU" sz="1600" i="1" dirty="0" smtClean="0"/>
              <a:t> negative subset threshold set up at 60% </a:t>
            </a:r>
            <a:endParaRPr lang="en-AU" sz="1600" i="1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429" y="1496288"/>
            <a:ext cx="4445228" cy="236517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477881" y="1215920"/>
            <a:ext cx="1558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Phase II result:</a:t>
            </a:r>
            <a:endParaRPr lang="en-AU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9543" y="4052864"/>
            <a:ext cx="4445228" cy="2566879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2742001" y="2462947"/>
            <a:ext cx="1177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 smtClean="0"/>
              <a:t>Negative subset</a:t>
            </a:r>
            <a:endParaRPr lang="en-AU" sz="1200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3811153" y="2250484"/>
            <a:ext cx="0" cy="116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3979564" y="2463356"/>
            <a:ext cx="0" cy="332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3979564" y="3270267"/>
            <a:ext cx="0" cy="308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2025386" y="3306300"/>
            <a:ext cx="0" cy="266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028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PREDICTIONS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494" y="1589649"/>
            <a:ext cx="5058508" cy="36132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9198" y="2380596"/>
            <a:ext cx="31885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Correlations vs Ensemble size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Find the best/optimum iteration size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Make final prediction using the convergence point.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09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BENCHMARKING &amp; EVALUATION</a:t>
            </a:r>
            <a:endParaRPr lang="en-AU" dirty="0"/>
          </a:p>
        </p:txBody>
      </p:sp>
      <p:sp>
        <p:nvSpPr>
          <p:cNvPr id="3" name="TextBox 2"/>
          <p:cNvSpPr txBox="1"/>
          <p:nvPr/>
        </p:nvSpPr>
        <p:spPr>
          <a:xfrm>
            <a:off x="677333" y="1607234"/>
            <a:ext cx="8424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This flow chart illustrates the process we undertook to benchmark 2016 versus 2017 prediction results 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2972086"/>
            <a:ext cx="7552266" cy="24250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983" y="2418696"/>
            <a:ext cx="5724308" cy="391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17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BENCHMARKING &amp; EVALUATION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83699" y="1428949"/>
            <a:ext cx="8019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This flow chart illustrates the process we used to generate the simulation data set for benchmarking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80" y="2075280"/>
            <a:ext cx="7565457" cy="395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9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FOR BENCHMARKING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40861" y="1718283"/>
            <a:ext cx="8019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Our simulation result is following the same probability distribution as the actual data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115" y="2445745"/>
            <a:ext cx="4538048" cy="32510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3348" y="2445745"/>
            <a:ext cx="4329629" cy="325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181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&amp; FINAL THOUGHTS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7334" y="1930400"/>
            <a:ext cx="83371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Our Phase 1 prediction achieved a good result, especially for the </a:t>
            </a:r>
            <a:r>
              <a:rPr lang="en-AU" dirty="0" err="1" smtClean="0"/>
              <a:t>Akt</a:t>
            </a:r>
            <a:r>
              <a:rPr lang="en-AU" dirty="0" smtClean="0"/>
              <a:t> model</a:t>
            </a:r>
            <a:r>
              <a:rPr lang="en-AU" dirty="0"/>
              <a:t> </a:t>
            </a:r>
            <a:r>
              <a:rPr lang="en-AU" dirty="0" smtClean="0"/>
              <a:t>(delta -5% to 5% with an approx. spread of  -15% to 12%) however, </a:t>
            </a:r>
            <a:r>
              <a:rPr lang="en-AU" dirty="0" err="1" smtClean="0"/>
              <a:t>mTOR</a:t>
            </a:r>
            <a:r>
              <a:rPr lang="en-AU" dirty="0" smtClean="0"/>
              <a:t> prediction results indicate a larger spread -35% to 25% as compared to 2016 results. </a:t>
            </a:r>
          </a:p>
          <a:p>
            <a:endParaRPr lang="en-AU" dirty="0"/>
          </a:p>
          <a:p>
            <a:r>
              <a:rPr lang="en-AU" dirty="0" smtClean="0"/>
              <a:t>From the phase </a:t>
            </a:r>
            <a:r>
              <a:rPr lang="en-AU" dirty="0"/>
              <a:t>1</a:t>
            </a:r>
            <a:r>
              <a:rPr lang="en-AU" dirty="0" smtClean="0"/>
              <a:t> result, we set up a negative threshold to create a smaller/highly probable negative sub-set from the unlabelled data. </a:t>
            </a:r>
          </a:p>
          <a:p>
            <a:endParaRPr lang="en-AU" dirty="0"/>
          </a:p>
          <a:p>
            <a:r>
              <a:rPr lang="en-AU" dirty="0" smtClean="0"/>
              <a:t>An additional ensemble process was carried out utilising the smaller negative subset to make the final predictions (Adaptive Sampling approach). This resulted in an improved result of the </a:t>
            </a:r>
            <a:r>
              <a:rPr lang="en-AU" dirty="0" err="1" smtClean="0"/>
              <a:t>mTOR</a:t>
            </a:r>
            <a:r>
              <a:rPr lang="en-AU" dirty="0" smtClean="0"/>
              <a:t> predictions (deltas -5% to 5% with a smaller spread).</a:t>
            </a:r>
          </a:p>
        </p:txBody>
      </p:sp>
    </p:spTree>
    <p:extLst>
      <p:ext uri="{BB962C8B-B14F-4D97-AF65-F5344CB8AC3E}">
        <p14:creationId xmlns:p14="http://schemas.microsoft.com/office/powerpoint/2010/main" val="95537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6338321"/>
              </p:ext>
            </p:extLst>
          </p:nvPr>
        </p:nvGraphicFramePr>
        <p:xfrm>
          <a:off x="782251" y="1822939"/>
          <a:ext cx="7292604" cy="42062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22738">
                  <a:extLst>
                    <a:ext uri="{9D8B030D-6E8A-4147-A177-3AD203B41FA5}">
                      <a16:colId xmlns:a16="http://schemas.microsoft.com/office/drawing/2014/main" xmlns="" val="3820646761"/>
                    </a:ext>
                  </a:extLst>
                </a:gridCol>
                <a:gridCol w="5269866">
                  <a:extLst>
                    <a:ext uri="{9D8B030D-6E8A-4147-A177-3AD203B41FA5}">
                      <a16:colId xmlns:a16="http://schemas.microsoft.com/office/drawing/2014/main" xmlns="" val="831353811"/>
                    </a:ext>
                  </a:extLst>
                </a:gridCol>
              </a:tblGrid>
              <a:tr h="84824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b="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Nagib Shah</a:t>
                      </a:r>
                      <a:endParaRPr lang="zh-CN" altLang="en-US" b="0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algn="l">
                        <a:buNone/>
                      </a:pP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Planning / </a:t>
                      </a:r>
                      <a:r>
                        <a:rPr lang="en-US" altLang="zh-CN" sz="1800" b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Data Prep</a:t>
                      </a: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 / Research / </a:t>
                      </a:r>
                      <a:r>
                        <a:rPr lang="en-US" altLang="zh-CN" sz="1800" b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Model</a:t>
                      </a: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 Evaluation &amp; Validation / Feature </a:t>
                      </a:r>
                      <a:r>
                        <a:rPr lang="en-US" altLang="zh-CN" sz="1800" b="0" baseline="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Selection </a:t>
                      </a: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&amp; Extraction / Positive UL Learning / Ensemble baseline / Presentation/ Code Cleanup/Refactor / QA</a:t>
                      </a:r>
                      <a:endParaRPr lang="zh-CN" altLang="en-US" b="0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449877151"/>
                  </a:ext>
                </a:extLst>
              </a:tr>
              <a:tr h="121178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Ling Qi </a:t>
                      </a:r>
                      <a:endParaRPr lang="zh-CN" altLang="en-US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Planning / </a:t>
                      </a:r>
                      <a:r>
                        <a:rPr lang="en-US" altLang="zh-CN" sz="180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Data Prep </a:t>
                      </a:r>
                      <a:r>
                        <a:rPr lang="en-US" altLang="zh-CN" sz="180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/ </a:t>
                      </a:r>
                      <a:r>
                        <a:rPr lang="en-US" altLang="zh-CN" sz="1800" baseline="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Model Build / </a:t>
                      </a:r>
                      <a:r>
                        <a:rPr lang="en-US" altLang="zh-CN" sz="180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Research / / </a:t>
                      </a: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Positive UL Learning /</a:t>
                      </a:r>
                      <a:r>
                        <a:rPr lang="en-US" altLang="zh-CN" sz="180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 Prediction Result (ensemble) + Baseline / Validation / Delta </a:t>
                      </a:r>
                      <a:r>
                        <a:rPr lang="en-US" altLang="zh-CN" sz="1800" baseline="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Analysis </a:t>
                      </a:r>
                      <a:r>
                        <a:rPr lang="en-US" altLang="zh-CN" sz="180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/ Simulation / </a:t>
                      </a:r>
                      <a:r>
                        <a:rPr lang="en-US" altLang="zh-CN" sz="180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Presentation </a:t>
                      </a:r>
                      <a:r>
                        <a:rPr lang="en-US" altLang="zh-CN" sz="180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/ Code Cleanup/Refactor / QA</a:t>
                      </a:r>
                      <a:endParaRPr lang="zh-CN" altLang="en-US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525983783"/>
                  </a:ext>
                </a:extLst>
              </a:tr>
              <a:tr h="49144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Young Choi</a:t>
                      </a:r>
                      <a:endParaRPr lang="zh-CN" altLang="en-US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AU" altLang="zh-CN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Data Explorer/ Feature Analysis / Draft </a:t>
                      </a:r>
                      <a:r>
                        <a:rPr lang="en-AU" altLang="zh-CN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Presentation</a:t>
                      </a:r>
                      <a:r>
                        <a:rPr lang="en-AU" altLang="zh-CN" baseline="0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 / QA / references</a:t>
                      </a:r>
                      <a:endParaRPr lang="zh-CN" altLang="en-US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3734144641"/>
                  </a:ext>
                </a:extLst>
              </a:tr>
              <a:tr h="49144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Xinan Ma</a:t>
                      </a:r>
                      <a:endParaRPr lang="zh-CN" altLang="en-US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AU" altLang="zh-CN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Data Explorer / Feature Analysis / Feature </a:t>
                      </a:r>
                      <a:r>
                        <a:rPr lang="en-AU" altLang="zh-CN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Extraction</a:t>
                      </a:r>
                      <a:r>
                        <a:rPr lang="en-AU" altLang="zh-CN" baseline="0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 / QA / </a:t>
                      </a:r>
                      <a:r>
                        <a:rPr lang="en-AU" altLang="zh-CN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references</a:t>
                      </a:r>
                      <a:r>
                        <a:rPr lang="en-AU" altLang="zh-CN" baseline="0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 </a:t>
                      </a:r>
                      <a:endParaRPr lang="zh-CN" altLang="en-US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18061915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87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xmlns="" id="{6CD900C7-665E-4F3D-8C64-41067B4535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107" b="8107"/>
          <a:stretch>
            <a:fillRect/>
          </a:stretch>
        </p:blipFill>
        <p:spPr>
          <a:xfrm>
            <a:off x="0" y="0"/>
            <a:ext cx="12192000" cy="6858000"/>
          </a:xfrm>
          <a:effectLst>
            <a:outerShdw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pic>
        <p:nvPicPr>
          <p:cNvPr id="13" name="图片 13">
            <a:extLst>
              <a:ext uri="{FF2B5EF4-FFF2-40B4-BE49-F238E27FC236}">
                <a16:creationId xmlns:a16="http://schemas.microsoft.com/office/drawing/2014/main" xmlns="" id="{CB4796A2-227E-4651-91E1-121210EA60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31" y="145774"/>
            <a:ext cx="2201086" cy="76116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773DBE43-C12B-4DC4-9438-F64B4DBE8845}"/>
              </a:ext>
            </a:extLst>
          </p:cNvPr>
          <p:cNvSpPr/>
          <p:nvPr/>
        </p:nvSpPr>
        <p:spPr>
          <a:xfrm>
            <a:off x="3474720" y="2695416"/>
            <a:ext cx="5683348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1"/>
            <a:r>
              <a:rPr lang="en-US" altLang="zh-CN" sz="3200" b="1" dirty="0">
                <a:solidFill>
                  <a:srgbClr val="FFFFFF"/>
                </a:solidFill>
                <a:latin typeface="Trebuchet MS" charset="0"/>
                <a:ea typeface="Trebuchet MS" charset="0"/>
                <a:cs typeface="Trebuchet MS" charset="0"/>
              </a:rPr>
              <a:t>Group </a:t>
            </a:r>
            <a:r>
              <a:rPr lang="en-US" altLang="zh-CN" sz="3200" b="1" dirty="0" smtClean="0">
                <a:solidFill>
                  <a:srgbClr val="FFFFFF"/>
                </a:solidFill>
                <a:latin typeface="Trebuchet MS" charset="0"/>
                <a:ea typeface="Trebuchet MS" charset="0"/>
                <a:cs typeface="Trebuchet MS" charset="0"/>
              </a:rPr>
              <a:t>16 Signing off</a:t>
            </a:r>
            <a:endParaRPr lang="zh-CN" altLang="en-US" sz="3200" b="1" dirty="0">
              <a:solidFill>
                <a:srgbClr val="FFFFFF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B48C62E7-EF94-4109-8EE1-1632532C46F6}"/>
              </a:ext>
            </a:extLst>
          </p:cNvPr>
          <p:cNvSpPr/>
          <p:nvPr/>
        </p:nvSpPr>
        <p:spPr>
          <a:xfrm>
            <a:off x="4487981" y="3429000"/>
            <a:ext cx="36568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rebuchet MS" charset="0"/>
                <a:ea typeface="Trebuchet MS" charset="0"/>
                <a:cs typeface="Trebuchet MS" charset="0"/>
              </a:rPr>
              <a:t>Nagib Shah   (nsha9343)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rebuchet MS" charset="0"/>
                <a:ea typeface="Trebuchet MS" charset="0"/>
                <a:cs typeface="Trebuchet MS" charset="0"/>
              </a:rPr>
              <a:t>Ling Qi          (liqi6811)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rebuchet MS" charset="0"/>
                <a:ea typeface="Trebuchet MS" charset="0"/>
                <a:cs typeface="Trebuchet MS" charset="0"/>
              </a:rPr>
              <a:t>Young Choi  (ycho8487)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rebuchet MS" charset="0"/>
                <a:ea typeface="Trebuchet MS" charset="0"/>
                <a:cs typeface="Trebuchet MS" charset="0"/>
              </a:rPr>
              <a:t>Xinan Ma     (xima3772)</a:t>
            </a:r>
            <a:endParaRPr lang="zh-CN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287160" y="1379388"/>
            <a:ext cx="5313443" cy="1469973"/>
          </a:xfrm>
          <a:noFill/>
          <a:ln>
            <a:noFill/>
          </a:ln>
          <a:scene3d>
            <a:camera prst="orthographicFront">
              <a:rot lat="0" lon="21299999" rev="0"/>
            </a:camera>
            <a:lightRig rig="threePt" dir="t"/>
          </a:scene3d>
        </p:spPr>
        <p:txBody>
          <a:bodyPr>
            <a:noAutofit/>
          </a:bodyPr>
          <a:lstStyle/>
          <a:p>
            <a:pPr lvl="0" algn="ctr"/>
            <a:r>
              <a:rPr lang="en-US" sz="6000" dirty="0">
                <a:solidFill>
                  <a:srgbClr val="FFFFFF"/>
                </a:solidFill>
                <a:latin typeface="Trebuchet MS" charset="0"/>
                <a:ea typeface="Trebuchet MS" charset="0"/>
                <a:cs typeface="Trebuchet MS" charset="0"/>
              </a:rPr>
              <a:t>THANK  YOU</a:t>
            </a:r>
          </a:p>
        </p:txBody>
      </p:sp>
    </p:spTree>
    <p:extLst>
      <p:ext uri="{BB962C8B-B14F-4D97-AF65-F5344CB8AC3E}">
        <p14:creationId xmlns:p14="http://schemas.microsoft.com/office/powerpoint/2010/main" val="164335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7334" y="1930400"/>
            <a:ext cx="8157177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Intro &amp; Problem Statement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Initial </a:t>
            </a:r>
            <a:r>
              <a:rPr lang="en-US" sz="2800" dirty="0"/>
              <a:t>Exploration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Feature </a:t>
            </a:r>
            <a:r>
              <a:rPr lang="en-US" sz="2800" dirty="0"/>
              <a:t>Extraction &amp; </a:t>
            </a:r>
            <a:r>
              <a:rPr lang="en-US" sz="2800" dirty="0" smtClean="0"/>
              <a:t>Selection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Model Analysis &amp; Evaluation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Positive </a:t>
            </a:r>
            <a:r>
              <a:rPr lang="en-US" sz="2800" dirty="0"/>
              <a:t>Unlabeled Learning </a:t>
            </a:r>
            <a:r>
              <a:rPr lang="mr-IN" sz="2800" dirty="0" smtClean="0"/>
              <a:t>–</a:t>
            </a:r>
            <a:r>
              <a:rPr lang="en-US" sz="2800" dirty="0" smtClean="0"/>
              <a:t> Let there be light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Final </a:t>
            </a:r>
            <a:r>
              <a:rPr lang="en-US" sz="2800" dirty="0"/>
              <a:t>Predictions (Ensemble</a:t>
            </a:r>
            <a:r>
              <a:rPr lang="en-US" sz="2800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Benchmark, Evaluations &amp; Simulation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Conclusion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13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 &amp; OBJECTIVE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7334" y="1564640"/>
            <a:ext cx="8733952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DATASET</a:t>
            </a:r>
            <a:r>
              <a:rPr lang="en-US" dirty="0" smtClean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1600" dirty="0"/>
              <a:t>The </a:t>
            </a:r>
            <a:r>
              <a:rPr lang="en-US" sz="1600" dirty="0" err="1"/>
              <a:t>phosphoproteomics</a:t>
            </a:r>
            <a:r>
              <a:rPr lang="en-US" sz="1600" dirty="0"/>
              <a:t> dataset contains 12062 obs. of phosphorylation sites </a:t>
            </a:r>
            <a:r>
              <a:rPr lang="en-US" sz="1600" dirty="0" smtClean="0"/>
              <a:t>and </a:t>
            </a:r>
            <a:r>
              <a:rPr lang="en-US" sz="1600" dirty="0"/>
              <a:t>17 variables (key properties</a:t>
            </a:r>
            <a:r>
              <a:rPr lang="en-US" sz="1600" dirty="0" smtClean="0"/>
              <a:t>)</a:t>
            </a:r>
          </a:p>
          <a:p>
            <a:endParaRPr lang="en-US" sz="1600" dirty="0"/>
          </a:p>
          <a:p>
            <a:pPr marL="285750" indent="-285750">
              <a:buFont typeface="Arial" charset="0"/>
              <a:buChar char="•"/>
            </a:pPr>
            <a:r>
              <a:rPr lang="en-US" sz="1600" dirty="0"/>
              <a:t>Small subset (22) known AKT substrates </a:t>
            </a:r>
            <a:endParaRPr lang="en-US" sz="16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Small </a:t>
            </a:r>
            <a:r>
              <a:rPr lang="en-US" sz="1600" dirty="0"/>
              <a:t>subset (26) known </a:t>
            </a:r>
            <a:r>
              <a:rPr lang="en-US" sz="1600" dirty="0" err="1"/>
              <a:t>mTOR</a:t>
            </a:r>
            <a:r>
              <a:rPr lang="en-US" sz="1600" dirty="0"/>
              <a:t> </a:t>
            </a:r>
            <a:r>
              <a:rPr lang="en-US" sz="1600" dirty="0" smtClean="0"/>
              <a:t>substrates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Key </a:t>
            </a:r>
            <a:r>
              <a:rPr lang="en-US" sz="1600" dirty="0"/>
              <a:t>characteristics of dataset </a:t>
            </a:r>
            <a:r>
              <a:rPr lang="en-US" sz="1600" dirty="0" smtClean="0"/>
              <a:t>include </a:t>
            </a:r>
            <a:r>
              <a:rPr lang="en-US" sz="1600" dirty="0"/>
              <a:t>– temporal profile of the insulin stimulated phosphorylation, amino acid sequence of each sites (sequence window), generic/specific  inhibitor details to prevent AKT and </a:t>
            </a:r>
            <a:r>
              <a:rPr lang="en-US" sz="1600" dirty="0" err="1"/>
              <a:t>mTORs</a:t>
            </a:r>
            <a:r>
              <a:rPr lang="en-US" sz="1600" dirty="0"/>
              <a:t> from phosphorylating their substrates etc.  </a:t>
            </a:r>
          </a:p>
          <a:p>
            <a:endParaRPr lang="en-US" dirty="0"/>
          </a:p>
          <a:p>
            <a:r>
              <a:rPr lang="en-US" b="1" dirty="0"/>
              <a:t>OBJECTIVE</a:t>
            </a:r>
            <a:br>
              <a:rPr lang="en-US" b="1" dirty="0"/>
            </a:br>
            <a:r>
              <a:rPr lang="en-US" dirty="0"/>
              <a:t/>
            </a:r>
            <a:br>
              <a:rPr lang="en-US" dirty="0"/>
            </a:br>
            <a:r>
              <a:rPr lang="en-US" sz="1600" dirty="0"/>
              <a:t>Apply classification techniques and methods to predict &amp; identify novel AKT and </a:t>
            </a:r>
            <a:r>
              <a:rPr lang="en-US" sz="1600" dirty="0" err="1"/>
              <a:t>mTOR</a:t>
            </a:r>
            <a:r>
              <a:rPr lang="en-US" sz="1600" dirty="0"/>
              <a:t> substrates in the primary dataset by applying learning techniques </a:t>
            </a:r>
            <a:r>
              <a:rPr lang="en-US" sz="1600" dirty="0" err="1"/>
              <a:t>utilising</a:t>
            </a:r>
            <a:r>
              <a:rPr lang="en-US" sz="1600" dirty="0"/>
              <a:t> the small subsets. One of the primary objective of this exercise is to apply positive </a:t>
            </a:r>
            <a:r>
              <a:rPr lang="en-US" sz="1600" dirty="0" smtClean="0"/>
              <a:t>unlabeled </a:t>
            </a:r>
            <a:r>
              <a:rPr lang="en-US" sz="1600" dirty="0"/>
              <a:t>learning.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59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6" r="4820" b="3858"/>
          <a:stretch/>
        </p:blipFill>
        <p:spPr>
          <a:xfrm>
            <a:off x="273183" y="1815152"/>
            <a:ext cx="6127617" cy="417621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00800" y="2760723"/>
            <a:ext cx="35620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A very small subset of labelled data (known AKTs and </a:t>
            </a:r>
            <a:r>
              <a:rPr lang="en-US" dirty="0" err="1" smtClean="0"/>
              <a:t>mTORs</a:t>
            </a:r>
            <a:r>
              <a:rPr lang="en-US" dirty="0" smtClean="0"/>
              <a:t>) to train model 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Majority class unknown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Class imbalance problem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272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Exploration (Visual)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8" t="5062" r="2531" b="4167"/>
          <a:stretch/>
        </p:blipFill>
        <p:spPr>
          <a:xfrm>
            <a:off x="4235859" y="2654572"/>
            <a:ext cx="4817660" cy="3330053"/>
          </a:xfrm>
        </p:spPr>
      </p:pic>
      <p:sp>
        <p:nvSpPr>
          <p:cNvPr id="9" name="TextBox 8"/>
          <p:cNvSpPr txBox="1"/>
          <p:nvPr/>
        </p:nvSpPr>
        <p:spPr>
          <a:xfrm>
            <a:off x="464024" y="1946686"/>
            <a:ext cx="3657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 smtClean="0"/>
              <a:t>Initial load and pairwise plot to see how the data is separated. 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Most features allow the </a:t>
            </a:r>
            <a:r>
              <a:rPr lang="en-US" dirty="0" err="1" smtClean="0"/>
              <a:t>mTOR</a:t>
            </a:r>
            <a:r>
              <a:rPr lang="en-US" dirty="0" smtClean="0"/>
              <a:t> and AKT data to be separated visually.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Assumption made that SVM may be a good fit to separate the </a:t>
            </a:r>
            <a:r>
              <a:rPr lang="en-US" dirty="0" err="1" smtClean="0"/>
              <a:t>mTOR</a:t>
            </a:r>
            <a:r>
              <a:rPr lang="en-US" dirty="0" smtClean="0"/>
              <a:t> and AKT substrates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" t="4123" r="2703" b="4047"/>
          <a:stretch/>
        </p:blipFill>
        <p:spPr>
          <a:xfrm>
            <a:off x="4975668" y="1333772"/>
            <a:ext cx="4804013" cy="3343702"/>
          </a:xfrm>
        </p:spPr>
      </p:pic>
      <p:sp>
        <p:nvSpPr>
          <p:cNvPr id="10" name="TextBox 9"/>
          <p:cNvSpPr txBox="1"/>
          <p:nvPr/>
        </p:nvSpPr>
        <p:spPr>
          <a:xfrm>
            <a:off x="4121624" y="6000911"/>
            <a:ext cx="44218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smtClean="0"/>
              <a:t>Pairwise plot of known AKT and </a:t>
            </a:r>
            <a:r>
              <a:rPr lang="en-US" sz="1000" i="1" dirty="0" err="1" smtClean="0"/>
              <a:t>mTOR</a:t>
            </a:r>
            <a:r>
              <a:rPr lang="en-US" sz="1000" i="1" dirty="0" smtClean="0"/>
              <a:t> substrates (mutually exclusive)</a:t>
            </a:r>
            <a:br>
              <a:rPr lang="en-US" sz="1000" i="1" dirty="0" smtClean="0"/>
            </a:br>
            <a:r>
              <a:rPr lang="en-US" sz="1000" i="1" dirty="0" smtClean="0"/>
              <a:t>Red points = </a:t>
            </a:r>
            <a:r>
              <a:rPr lang="en-US" sz="1000" i="1" dirty="0" err="1" smtClean="0"/>
              <a:t>mTOR</a:t>
            </a:r>
            <a:endParaRPr lang="en-US" sz="1000" i="1" dirty="0" smtClean="0"/>
          </a:p>
          <a:p>
            <a:r>
              <a:rPr lang="en-US" sz="1000" i="1" dirty="0" smtClean="0"/>
              <a:t>Black points = AKT</a:t>
            </a:r>
            <a:endParaRPr lang="en-US" sz="1000" i="1" dirty="0"/>
          </a:p>
        </p:txBody>
      </p:sp>
    </p:spTree>
    <p:extLst>
      <p:ext uri="{BB962C8B-B14F-4D97-AF65-F5344CB8AC3E}">
        <p14:creationId xmlns:p14="http://schemas.microsoft.com/office/powerpoint/2010/main" val="4670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668" y="2160589"/>
            <a:ext cx="5753858" cy="32547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4</a:t>
            </a:r>
            <a:r>
              <a:rPr lang="en-US" dirty="0" smtClean="0"/>
              <a:t> new features created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r>
              <a:rPr lang="en-US" dirty="0" smtClean="0"/>
              <a:t>AKT Motif (Extracted from Amino Acid sequence)</a:t>
            </a:r>
          </a:p>
          <a:p>
            <a:r>
              <a:rPr lang="en-US" dirty="0" err="1"/>
              <a:t>m</a:t>
            </a:r>
            <a:r>
              <a:rPr lang="en-US" dirty="0" err="1" smtClean="0"/>
              <a:t>TOR</a:t>
            </a:r>
            <a:r>
              <a:rPr lang="en-US" dirty="0" smtClean="0"/>
              <a:t> Motif (Extracted Amino Acid Sequence) </a:t>
            </a:r>
          </a:p>
          <a:p>
            <a:r>
              <a:rPr lang="en-US" i="1" dirty="0" smtClean="0"/>
              <a:t>Temporal Profile Fit (to indicate the trend in the temporal data)</a:t>
            </a:r>
          </a:p>
          <a:p>
            <a:r>
              <a:rPr lang="en-US" i="1" dirty="0" err="1" smtClean="0"/>
              <a:t>Avg</a:t>
            </a:r>
            <a:r>
              <a:rPr lang="en-US" i="1" dirty="0" smtClean="0"/>
              <a:t> Score</a:t>
            </a:r>
          </a:p>
          <a:p>
            <a:endParaRPr lang="en-US" i="1" dirty="0"/>
          </a:p>
          <a:p>
            <a:pPr marL="0" indent="0">
              <a:buNone/>
            </a:pPr>
            <a:r>
              <a:rPr lang="en-US" i="1" dirty="0" smtClean="0"/>
              <a:t>Motif was calculated </a:t>
            </a:r>
            <a:r>
              <a:rPr lang="en-AU" i="1" dirty="0" smtClean="0"/>
              <a:t>utilising</a:t>
            </a:r>
            <a:r>
              <a:rPr lang="en-US" i="1" dirty="0" smtClean="0"/>
              <a:t> Position Specific Scoring System (PSSM) to calculate a % match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967" y="3917063"/>
            <a:ext cx="3604590" cy="2574707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668" y="1270000"/>
            <a:ext cx="3705889" cy="2647063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369" y="1951898"/>
            <a:ext cx="4592661" cy="372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4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SELECTION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940" y="964443"/>
            <a:ext cx="4183062" cy="2987901"/>
          </a:xfr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0940" y="3611148"/>
            <a:ext cx="4184650" cy="2989035"/>
          </a:xfrm>
        </p:spPr>
      </p:pic>
      <p:sp>
        <p:nvSpPr>
          <p:cNvPr id="7" name="TextBox 6"/>
          <p:cNvSpPr txBox="1"/>
          <p:nvPr/>
        </p:nvSpPr>
        <p:spPr>
          <a:xfrm>
            <a:off x="518615" y="1371712"/>
            <a:ext cx="42717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Technique </a:t>
            </a:r>
            <a:r>
              <a:rPr lang="mr-IN" dirty="0" smtClean="0"/>
              <a:t>–</a:t>
            </a:r>
            <a:endParaRPr lang="en-US" dirty="0" smtClean="0"/>
          </a:p>
          <a:p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Ranking of features based on t-test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Apply a wrapper feature selection process using backward stepwise process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Random sampling of 100 iterations and validation </a:t>
            </a:r>
            <a:r>
              <a:rPr lang="en-AU" dirty="0" smtClean="0"/>
              <a:t>utilising</a:t>
            </a:r>
            <a:r>
              <a:rPr lang="en-US" dirty="0" smtClean="0"/>
              <a:t> LOOCV was carried out to evaluate and assess the overall performance of the models.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18615" y="4257482"/>
            <a:ext cx="40943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 smtClean="0"/>
          </a:p>
          <a:p>
            <a:r>
              <a:rPr lang="en-AU" dirty="0" smtClean="0"/>
              <a:t>Findings: </a:t>
            </a:r>
          </a:p>
          <a:p>
            <a:r>
              <a:rPr lang="en-AU" dirty="0" smtClean="0"/>
              <a:t>All 16 features are quite important and no significant drop in performance. </a:t>
            </a:r>
          </a:p>
          <a:p>
            <a:r>
              <a:rPr lang="en-AU" dirty="0" smtClean="0"/>
              <a:t>Therefore no features are dropped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03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MODEL EVALUATIONS</a:t>
            </a:r>
            <a:endParaRPr lang="en-AU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542" y="514703"/>
            <a:ext cx="4229083" cy="3020773"/>
          </a:xfr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111" y="3535476"/>
            <a:ext cx="4230514" cy="3021795"/>
          </a:xfrm>
        </p:spPr>
      </p:pic>
      <p:sp>
        <p:nvSpPr>
          <p:cNvPr id="7" name="TextBox 6"/>
          <p:cNvSpPr txBox="1"/>
          <p:nvPr/>
        </p:nvSpPr>
        <p:spPr>
          <a:xfrm>
            <a:off x="677334" y="1478958"/>
            <a:ext cx="424844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Selection of KNN, SVM Radial, SVM Linear, SVM Polynomial and LDA were all evaluated to see how well these models separate the data. 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Random sampling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LOOCV was carried out to evaluate the models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Predictions made on a newly sampled data (test)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Various model tuning parameters used to find the best tuning parameters that explain the separation.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r>
              <a:rPr lang="en-US" b="1" dirty="0" smtClean="0"/>
              <a:t>RESULT: </a:t>
            </a:r>
          </a:p>
          <a:p>
            <a:r>
              <a:rPr lang="mr-IN" b="1" dirty="0" smtClean="0"/>
              <a:t>SVM </a:t>
            </a:r>
            <a:r>
              <a:rPr lang="mr-IN" b="1" dirty="0" err="1" smtClean="0"/>
              <a:t>Radial</a:t>
            </a:r>
            <a:endParaRPr lang="en-AU" b="1" dirty="0" smtClean="0"/>
          </a:p>
          <a:p>
            <a:r>
              <a:rPr lang="en-AU" b="1" dirty="0" smtClean="0"/>
              <a:t>Tuning </a:t>
            </a:r>
            <a:r>
              <a:rPr lang="en-AU" b="1" dirty="0" err="1" smtClean="0"/>
              <a:t>params</a:t>
            </a:r>
            <a:r>
              <a:rPr lang="mr-IN" b="1" dirty="0" smtClean="0"/>
              <a:t>: </a:t>
            </a:r>
            <a:r>
              <a:rPr lang="en-AU" b="1" dirty="0" smtClean="0"/>
              <a:t>Sigma: </a:t>
            </a:r>
            <a:r>
              <a:rPr lang="mr-IN" b="1" dirty="0" smtClean="0"/>
              <a:t>1</a:t>
            </a:r>
            <a:r>
              <a:rPr lang="en-AU" b="1" dirty="0" smtClean="0"/>
              <a:t> &amp; </a:t>
            </a:r>
            <a:r>
              <a:rPr lang="mr-IN" b="1" dirty="0" smtClean="0"/>
              <a:t>C</a:t>
            </a:r>
            <a:r>
              <a:rPr lang="en-AU" b="1" dirty="0" err="1" smtClean="0"/>
              <a:t>ost</a:t>
            </a:r>
            <a:r>
              <a:rPr lang="mr-IN" b="1" dirty="0" smtClean="0"/>
              <a:t>: 1.1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3383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="" xmlns:a16="http://schemas.microsoft.com/office/drawing/2014/main" id="{B4DE830A-B531-4A3B-96F6-0ECE88B0855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="" xmlns:a16="http://schemas.microsoft.com/office/drawing/2014/main" id="{2813DF2C-461A-4A8F-9679-A172790D1F3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="" xmlns:a16="http://schemas.microsoft.com/office/drawing/2014/main" id="{54CD3A85-C039-4249-86E4-1EB9318B5495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="" xmlns:a16="http://schemas.microsoft.com/office/drawing/2014/main" id="{887EA6D2-2883-42C2-993D-094CA6D65DA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="" xmlns:a16="http://schemas.microsoft.com/office/drawing/2014/main" id="{3B895046-636F-4D1B-ACA4-29AA0CB3329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="" xmlns:a16="http://schemas.microsoft.com/office/drawing/2014/main" id="{C6B0CDE3-E054-4EDD-A43B-F96843D8BF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="" xmlns:a16="http://schemas.microsoft.com/office/drawing/2014/main" id="{3B66B1A2-F145-4C9B-85CC-4BF30D58CB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="" xmlns:a16="http://schemas.microsoft.com/office/drawing/2014/main" id="{5D4FC972-94B3-4035-8D31-E668C132B4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="" xmlns:a16="http://schemas.microsoft.com/office/drawing/2014/main" id="{374B9941-AFBE-4A77-A50E-B6EA04A74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="" xmlns:a16="http://schemas.microsoft.com/office/drawing/2014/main" id="{27A982C5-2C38-4CE9-BC18-94697AD657F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="" xmlns:a16="http://schemas.microsoft.com/office/drawing/2014/main" id="{0060D8D1-7BB1-498F-AFBB-ADAC130A9E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64" y="888600"/>
            <a:ext cx="8725359" cy="38889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MODEL ARCHITECTURE</a:t>
            </a:r>
            <a:endParaRPr lang="en-US" sz="4800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0931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4C90BE4-A6C7-4D40-A034-44CAE732C21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834</Words>
  <Application>Microsoft Office PowerPoint</Application>
  <PresentationFormat>Widescreen</PresentationFormat>
  <Paragraphs>133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Mangal</vt:lpstr>
      <vt:lpstr>华文新魏</vt:lpstr>
      <vt:lpstr>Arial</vt:lpstr>
      <vt:lpstr>Calibri</vt:lpstr>
      <vt:lpstr>Calibri Light</vt:lpstr>
      <vt:lpstr>Californian FB</vt:lpstr>
      <vt:lpstr>Trebuchet MS</vt:lpstr>
      <vt:lpstr>Tw Cen MT</vt:lpstr>
      <vt:lpstr>Wingdings 3</vt:lpstr>
      <vt:lpstr>Facet</vt:lpstr>
      <vt:lpstr>PowerPoint Presentation</vt:lpstr>
      <vt:lpstr>AGENDA</vt:lpstr>
      <vt:lpstr>INTRODUCTION &amp; OBJECTIVE</vt:lpstr>
      <vt:lpstr>PROBLEM STATEMENT</vt:lpstr>
      <vt:lpstr>Initial Exploration (Visual)</vt:lpstr>
      <vt:lpstr>FEATURE EXTRACTION</vt:lpstr>
      <vt:lpstr>FEATURE SELECTION</vt:lpstr>
      <vt:lpstr>MODEL EVALUATIONS</vt:lpstr>
      <vt:lpstr>MODEL ARCHITECTURE</vt:lpstr>
      <vt:lpstr>PHASE I: POSITIVE UNLABELLED LEARNING</vt:lpstr>
      <vt:lpstr>LET THERE BE LIGHT</vt:lpstr>
      <vt:lpstr>PHASE II: FINAL PREDICTIONS</vt:lpstr>
      <vt:lpstr>FINAL PREDICTIONS </vt:lpstr>
      <vt:lpstr>BENCHMARKING &amp; EVALUATION</vt:lpstr>
      <vt:lpstr>BENCHMARKING &amp; EVALUATION</vt:lpstr>
      <vt:lpstr>SIMULATION FOR BENCHMARKING</vt:lpstr>
      <vt:lpstr>CONCLUSION &amp; FINAL THOUGHTS</vt:lpstr>
      <vt:lpstr>CONTRIBUTIONS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2017-10-21T21:54:11Z</dcterms:created>
  <dcterms:modified xsi:type="dcterms:W3CDTF">2017-10-31T13:07:23Z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TC040144259991</vt:lpwstr>
  </property>
</Properties>
</file>

<file path=docProps/thumbnail.jpeg>
</file>